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71" r:id="rId9"/>
    <p:sldId id="272" r:id="rId10"/>
    <p:sldId id="274" r:id="rId11"/>
    <p:sldId id="273" r:id="rId12"/>
    <p:sldId id="277" r:id="rId13"/>
    <p:sldId id="275" r:id="rId14"/>
    <p:sldId id="276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78" r:id="rId2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1601E0-CCF5-4FA8-BCEB-31EFEA27594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7D3A82-E3D4-458D-8DFC-5319A96E6A25}">
      <dgm:prSet phldrT="[Text]"/>
      <dgm:spPr/>
      <dgm:t>
        <a:bodyPr/>
        <a:lstStyle/>
        <a:p>
          <a:r>
            <a:rPr lang="en-US" dirty="0" smtClean="0"/>
            <a:t>Construction</a:t>
          </a:r>
          <a:endParaRPr lang="en-US" dirty="0"/>
        </a:p>
      </dgm:t>
    </dgm:pt>
    <dgm:pt modelId="{438A0F15-F308-47E9-BB9D-F0F6DCB9C71C}" type="parTrans" cxnId="{3715EFC9-ABC0-44A2-BA01-9D3C1DD17C50}">
      <dgm:prSet/>
      <dgm:spPr/>
      <dgm:t>
        <a:bodyPr/>
        <a:lstStyle/>
        <a:p>
          <a:endParaRPr lang="en-US"/>
        </a:p>
      </dgm:t>
    </dgm:pt>
    <dgm:pt modelId="{F2A53A0E-2655-44A4-AB96-86982F968B7F}" type="sibTrans" cxnId="{3715EFC9-ABC0-44A2-BA01-9D3C1DD17C50}">
      <dgm:prSet/>
      <dgm:spPr/>
      <dgm:t>
        <a:bodyPr/>
        <a:lstStyle/>
        <a:p>
          <a:endParaRPr lang="en-US"/>
        </a:p>
      </dgm:t>
    </dgm:pt>
    <dgm:pt modelId="{9235D0A4-417E-4257-BDEB-1F2D77F80865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Started June 10, 2013</a:t>
          </a:r>
          <a:endParaRPr lang="en-US" dirty="0">
            <a:latin typeface="Calibri" pitchFamily="34" charset="0"/>
          </a:endParaRPr>
        </a:p>
      </dgm:t>
    </dgm:pt>
    <dgm:pt modelId="{8C8DE01E-09EA-46D9-B69D-A4410D230423}" type="parTrans" cxnId="{2CBCC491-4627-497E-A400-564F2580A41E}">
      <dgm:prSet/>
      <dgm:spPr/>
      <dgm:t>
        <a:bodyPr/>
        <a:lstStyle/>
        <a:p>
          <a:endParaRPr lang="en-US"/>
        </a:p>
      </dgm:t>
    </dgm:pt>
    <dgm:pt modelId="{A14E56C2-584D-4EE3-B1C0-DA492A1B62CD}" type="sibTrans" cxnId="{2CBCC491-4627-497E-A400-564F2580A41E}">
      <dgm:prSet/>
      <dgm:spPr/>
      <dgm:t>
        <a:bodyPr/>
        <a:lstStyle/>
        <a:p>
          <a:endParaRPr lang="en-US"/>
        </a:p>
      </dgm:t>
    </dgm:pt>
    <dgm:pt modelId="{DDC248B2-EF01-4E2B-9CE8-C463A91003EC}">
      <dgm:prSet phldrT="[Text]"/>
      <dgm:spPr/>
      <dgm:t>
        <a:bodyPr/>
        <a:lstStyle/>
        <a:p>
          <a:r>
            <a:rPr lang="en-US" dirty="0" smtClean="0"/>
            <a:t>Phase I – Site Foundation Structure</a:t>
          </a:r>
          <a:br>
            <a:rPr lang="en-US" dirty="0" smtClean="0"/>
          </a:br>
          <a:r>
            <a:rPr lang="en-US" dirty="0" smtClean="0"/>
            <a:t>Phase II – Core and Shell</a:t>
          </a:r>
          <a:endParaRPr lang="en-US" dirty="0"/>
        </a:p>
      </dgm:t>
    </dgm:pt>
    <dgm:pt modelId="{1AEAE629-BEF1-4C08-AA9B-B6C849EA7B68}" type="parTrans" cxnId="{E6AB8111-0C08-4FAC-B31B-4A8A15244395}">
      <dgm:prSet/>
      <dgm:spPr/>
      <dgm:t>
        <a:bodyPr/>
        <a:lstStyle/>
        <a:p>
          <a:endParaRPr lang="en-US"/>
        </a:p>
      </dgm:t>
    </dgm:pt>
    <dgm:pt modelId="{D43184CE-9D9C-4538-BD81-499C21104850}" type="sibTrans" cxnId="{E6AB8111-0C08-4FAC-B31B-4A8A15244395}">
      <dgm:prSet/>
      <dgm:spPr/>
      <dgm:t>
        <a:bodyPr/>
        <a:lstStyle/>
        <a:p>
          <a:endParaRPr lang="en-US"/>
        </a:p>
      </dgm:t>
    </dgm:pt>
    <dgm:pt modelId="{F961BE14-80A2-492C-A497-E5A4F9E23CD2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Scheduled for Completion August 28, 2014</a:t>
          </a:r>
          <a:endParaRPr lang="en-US" dirty="0">
            <a:latin typeface="Calibri" pitchFamily="34" charset="0"/>
          </a:endParaRPr>
        </a:p>
      </dgm:t>
    </dgm:pt>
    <dgm:pt modelId="{7D1C9E5A-08F9-45E6-A4E1-CECEC4AC93D2}" type="parTrans" cxnId="{3AADFB7B-210C-418F-AA35-19B081A90FFF}">
      <dgm:prSet/>
      <dgm:spPr/>
      <dgm:t>
        <a:bodyPr/>
        <a:lstStyle/>
        <a:p>
          <a:endParaRPr lang="en-US"/>
        </a:p>
      </dgm:t>
    </dgm:pt>
    <dgm:pt modelId="{F70F30AD-8BE1-4A26-823D-2C0CEAEF0B6A}" type="sibTrans" cxnId="{3AADFB7B-210C-418F-AA35-19B081A90FFF}">
      <dgm:prSet/>
      <dgm:spPr/>
      <dgm:t>
        <a:bodyPr/>
        <a:lstStyle/>
        <a:p>
          <a:endParaRPr lang="en-US"/>
        </a:p>
      </dgm:t>
    </dgm:pt>
    <dgm:pt modelId="{0DA5C0DA-9823-4C19-8A43-27C081E9E140}">
      <dgm:prSet phldrT="[Text]"/>
      <dgm:spPr/>
      <dgm:t>
        <a:bodyPr/>
        <a:lstStyle/>
        <a:p>
          <a:r>
            <a:rPr lang="en-US" dirty="0" smtClean="0"/>
            <a:t>Phase III – Tenant </a:t>
          </a:r>
          <a:r>
            <a:rPr lang="en-US" dirty="0" err="1" smtClean="0"/>
            <a:t>Buildouts</a:t>
          </a:r>
          <a:endParaRPr lang="en-US" dirty="0"/>
        </a:p>
      </dgm:t>
    </dgm:pt>
    <dgm:pt modelId="{E4DC3C76-D24C-4147-8B70-C2AC0EEB507C}" type="parTrans" cxnId="{D0606884-D6D6-41C2-BBDB-8DF0DC97D1D6}">
      <dgm:prSet/>
      <dgm:spPr/>
      <dgm:t>
        <a:bodyPr/>
        <a:lstStyle/>
        <a:p>
          <a:endParaRPr lang="en-US"/>
        </a:p>
      </dgm:t>
    </dgm:pt>
    <dgm:pt modelId="{01898F7A-11EE-498F-BADD-A6BB2723089E}" type="sibTrans" cxnId="{D0606884-D6D6-41C2-BBDB-8DF0DC97D1D6}">
      <dgm:prSet/>
      <dgm:spPr/>
      <dgm:t>
        <a:bodyPr/>
        <a:lstStyle/>
        <a:p>
          <a:endParaRPr lang="en-US"/>
        </a:p>
      </dgm:t>
    </dgm:pt>
    <dgm:pt modelId="{F7F3DBB5-019D-4924-9B4D-0F173B203572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Scheduled for Completion October 24, 2014</a:t>
          </a:r>
          <a:endParaRPr lang="en-US" dirty="0">
            <a:latin typeface="Calibri" pitchFamily="34" charset="0"/>
          </a:endParaRPr>
        </a:p>
      </dgm:t>
    </dgm:pt>
    <dgm:pt modelId="{4FFCF80C-EB66-4127-A3F1-094DDD72C66E}" type="parTrans" cxnId="{8617A827-FDFA-471A-8A29-5879BC8E5237}">
      <dgm:prSet/>
      <dgm:spPr/>
      <dgm:t>
        <a:bodyPr/>
        <a:lstStyle/>
        <a:p>
          <a:endParaRPr lang="en-US"/>
        </a:p>
      </dgm:t>
    </dgm:pt>
    <dgm:pt modelId="{9C9ADA89-2E2E-48A7-9089-2A51D555C66E}" type="sibTrans" cxnId="{8617A827-FDFA-471A-8A29-5879BC8E5237}">
      <dgm:prSet/>
      <dgm:spPr/>
      <dgm:t>
        <a:bodyPr/>
        <a:lstStyle/>
        <a:p>
          <a:endParaRPr lang="en-US"/>
        </a:p>
      </dgm:t>
    </dgm:pt>
    <dgm:pt modelId="{2242618C-1AC1-44F8-B1C3-33DBE3AB25DB}" type="pres">
      <dgm:prSet presAssocID="{EA1601E0-CCF5-4FA8-BCEB-31EFEA27594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32A5F0-3F55-47C0-B2C9-EDCFEA23B125}" type="pres">
      <dgm:prSet presAssocID="{787D3A82-E3D4-458D-8DFC-5319A96E6A25}" presName="parentLin" presStyleCnt="0"/>
      <dgm:spPr/>
    </dgm:pt>
    <dgm:pt modelId="{00DE4FED-02B3-4448-8830-519A99D5BFDA}" type="pres">
      <dgm:prSet presAssocID="{787D3A82-E3D4-458D-8DFC-5319A96E6A2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5A42455-C41A-43AB-A4A9-77E6F496047E}" type="pres">
      <dgm:prSet presAssocID="{787D3A82-E3D4-458D-8DFC-5319A96E6A2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AA4B1-3AAD-4D98-86FE-EE47E78A21D3}" type="pres">
      <dgm:prSet presAssocID="{787D3A82-E3D4-458D-8DFC-5319A96E6A25}" presName="negativeSpace" presStyleCnt="0"/>
      <dgm:spPr/>
    </dgm:pt>
    <dgm:pt modelId="{1CCB6E99-E080-49E4-8343-143F64943D88}" type="pres">
      <dgm:prSet presAssocID="{787D3A82-E3D4-458D-8DFC-5319A96E6A2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EA1831-25B8-400D-BF4C-58E4E42C0421}" type="pres">
      <dgm:prSet presAssocID="{F2A53A0E-2655-44A4-AB96-86982F968B7F}" presName="spaceBetweenRectangles" presStyleCnt="0"/>
      <dgm:spPr/>
    </dgm:pt>
    <dgm:pt modelId="{D5FFAD5D-E6D5-4654-AC58-746AC44EB441}" type="pres">
      <dgm:prSet presAssocID="{DDC248B2-EF01-4E2B-9CE8-C463A91003EC}" presName="parentLin" presStyleCnt="0"/>
      <dgm:spPr/>
    </dgm:pt>
    <dgm:pt modelId="{84813379-09CE-42F6-A33C-BEFE08894FDF}" type="pres">
      <dgm:prSet presAssocID="{DDC248B2-EF01-4E2B-9CE8-C463A91003E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8A0C56F-ABD6-400A-A117-7524DD7F1E6A}" type="pres">
      <dgm:prSet presAssocID="{DDC248B2-EF01-4E2B-9CE8-C463A91003E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E94C5F-8BC9-4B4B-8210-1DA72D49A71D}" type="pres">
      <dgm:prSet presAssocID="{DDC248B2-EF01-4E2B-9CE8-C463A91003EC}" presName="negativeSpace" presStyleCnt="0"/>
      <dgm:spPr/>
    </dgm:pt>
    <dgm:pt modelId="{073D628F-3793-47C0-852B-1F80A38A41B9}" type="pres">
      <dgm:prSet presAssocID="{DDC248B2-EF01-4E2B-9CE8-C463A91003E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5A03C1-1B6E-4C71-8C46-2CC19E7A2771}" type="pres">
      <dgm:prSet presAssocID="{D43184CE-9D9C-4538-BD81-499C21104850}" presName="spaceBetweenRectangles" presStyleCnt="0"/>
      <dgm:spPr/>
    </dgm:pt>
    <dgm:pt modelId="{8B681351-CB92-4060-B92C-1290774F76EA}" type="pres">
      <dgm:prSet presAssocID="{0DA5C0DA-9823-4C19-8A43-27C081E9E140}" presName="parentLin" presStyleCnt="0"/>
      <dgm:spPr/>
    </dgm:pt>
    <dgm:pt modelId="{5D734C81-AF4D-41CE-BD55-C4F8F64B8A4D}" type="pres">
      <dgm:prSet presAssocID="{0DA5C0DA-9823-4C19-8A43-27C081E9E14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78F55615-CE0B-486C-8575-65DA69F05620}" type="pres">
      <dgm:prSet presAssocID="{0DA5C0DA-9823-4C19-8A43-27C081E9E14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16B33B-9BE3-43D5-8248-1694FD3883DC}" type="pres">
      <dgm:prSet presAssocID="{0DA5C0DA-9823-4C19-8A43-27C081E9E140}" presName="negativeSpace" presStyleCnt="0"/>
      <dgm:spPr/>
    </dgm:pt>
    <dgm:pt modelId="{B76CD569-1657-436A-AD1C-4113C8008A79}" type="pres">
      <dgm:prSet presAssocID="{0DA5C0DA-9823-4C19-8A43-27C081E9E14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BCC491-4627-497E-A400-564F2580A41E}" srcId="{787D3A82-E3D4-458D-8DFC-5319A96E6A25}" destId="{9235D0A4-417E-4257-BDEB-1F2D77F80865}" srcOrd="0" destOrd="0" parTransId="{8C8DE01E-09EA-46D9-B69D-A4410D230423}" sibTransId="{A14E56C2-584D-4EE3-B1C0-DA492A1B62CD}"/>
    <dgm:cxn modelId="{D7CBAF0E-72E8-4BA8-9EF7-F15BDF27155D}" type="presOf" srcId="{F7F3DBB5-019D-4924-9B4D-0F173B203572}" destId="{B76CD569-1657-436A-AD1C-4113C8008A79}" srcOrd="0" destOrd="0" presId="urn:microsoft.com/office/officeart/2005/8/layout/list1"/>
    <dgm:cxn modelId="{8F25E678-582F-4512-B8CE-9D9CB3932747}" type="presOf" srcId="{DDC248B2-EF01-4E2B-9CE8-C463A91003EC}" destId="{F8A0C56F-ABD6-400A-A117-7524DD7F1E6A}" srcOrd="1" destOrd="0" presId="urn:microsoft.com/office/officeart/2005/8/layout/list1"/>
    <dgm:cxn modelId="{14BC965A-FB2D-4F34-BA9A-08F4496FC675}" type="presOf" srcId="{DDC248B2-EF01-4E2B-9CE8-C463A91003EC}" destId="{84813379-09CE-42F6-A33C-BEFE08894FDF}" srcOrd="0" destOrd="0" presId="urn:microsoft.com/office/officeart/2005/8/layout/list1"/>
    <dgm:cxn modelId="{2FF5DE55-674F-487B-A96C-4472C973C135}" type="presOf" srcId="{787D3A82-E3D4-458D-8DFC-5319A96E6A25}" destId="{00DE4FED-02B3-4448-8830-519A99D5BFDA}" srcOrd="0" destOrd="0" presId="urn:microsoft.com/office/officeart/2005/8/layout/list1"/>
    <dgm:cxn modelId="{67FD0E13-7FDB-4222-BA28-6E0ADFCA899E}" type="presOf" srcId="{9235D0A4-417E-4257-BDEB-1F2D77F80865}" destId="{1CCB6E99-E080-49E4-8343-143F64943D88}" srcOrd="0" destOrd="0" presId="urn:microsoft.com/office/officeart/2005/8/layout/list1"/>
    <dgm:cxn modelId="{23E1B7FA-66C3-4E14-8704-63B9C9775475}" type="presOf" srcId="{787D3A82-E3D4-458D-8DFC-5319A96E6A25}" destId="{B5A42455-C41A-43AB-A4A9-77E6F496047E}" srcOrd="1" destOrd="0" presId="urn:microsoft.com/office/officeart/2005/8/layout/list1"/>
    <dgm:cxn modelId="{8617A827-FDFA-471A-8A29-5879BC8E5237}" srcId="{0DA5C0DA-9823-4C19-8A43-27C081E9E140}" destId="{F7F3DBB5-019D-4924-9B4D-0F173B203572}" srcOrd="0" destOrd="0" parTransId="{4FFCF80C-EB66-4127-A3F1-094DDD72C66E}" sibTransId="{9C9ADA89-2E2E-48A7-9089-2A51D555C66E}"/>
    <dgm:cxn modelId="{1E2C4E5E-4520-4361-A26E-AF22645168F7}" type="presOf" srcId="{0DA5C0DA-9823-4C19-8A43-27C081E9E140}" destId="{5D734C81-AF4D-41CE-BD55-C4F8F64B8A4D}" srcOrd="0" destOrd="0" presId="urn:microsoft.com/office/officeart/2005/8/layout/list1"/>
    <dgm:cxn modelId="{E33E23A7-1785-49D1-954E-BE7A01969E80}" type="presOf" srcId="{F961BE14-80A2-492C-A497-E5A4F9E23CD2}" destId="{073D628F-3793-47C0-852B-1F80A38A41B9}" srcOrd="0" destOrd="0" presId="urn:microsoft.com/office/officeart/2005/8/layout/list1"/>
    <dgm:cxn modelId="{65714EB7-C6EF-4C8D-AFFF-70A7980B53E6}" type="presOf" srcId="{0DA5C0DA-9823-4C19-8A43-27C081E9E140}" destId="{78F55615-CE0B-486C-8575-65DA69F05620}" srcOrd="1" destOrd="0" presId="urn:microsoft.com/office/officeart/2005/8/layout/list1"/>
    <dgm:cxn modelId="{4B1D3785-4E2C-4828-90A0-BC980F91A218}" type="presOf" srcId="{EA1601E0-CCF5-4FA8-BCEB-31EFEA275946}" destId="{2242618C-1AC1-44F8-B1C3-33DBE3AB25DB}" srcOrd="0" destOrd="0" presId="urn:microsoft.com/office/officeart/2005/8/layout/list1"/>
    <dgm:cxn modelId="{E6AB8111-0C08-4FAC-B31B-4A8A15244395}" srcId="{EA1601E0-CCF5-4FA8-BCEB-31EFEA275946}" destId="{DDC248B2-EF01-4E2B-9CE8-C463A91003EC}" srcOrd="1" destOrd="0" parTransId="{1AEAE629-BEF1-4C08-AA9B-B6C849EA7B68}" sibTransId="{D43184CE-9D9C-4538-BD81-499C21104850}"/>
    <dgm:cxn modelId="{3AADFB7B-210C-418F-AA35-19B081A90FFF}" srcId="{DDC248B2-EF01-4E2B-9CE8-C463A91003EC}" destId="{F961BE14-80A2-492C-A497-E5A4F9E23CD2}" srcOrd="0" destOrd="0" parTransId="{7D1C9E5A-08F9-45E6-A4E1-CECEC4AC93D2}" sibTransId="{F70F30AD-8BE1-4A26-823D-2C0CEAEF0B6A}"/>
    <dgm:cxn modelId="{3715EFC9-ABC0-44A2-BA01-9D3C1DD17C50}" srcId="{EA1601E0-CCF5-4FA8-BCEB-31EFEA275946}" destId="{787D3A82-E3D4-458D-8DFC-5319A96E6A25}" srcOrd="0" destOrd="0" parTransId="{438A0F15-F308-47E9-BB9D-F0F6DCB9C71C}" sibTransId="{F2A53A0E-2655-44A4-AB96-86982F968B7F}"/>
    <dgm:cxn modelId="{D0606884-D6D6-41C2-BBDB-8DF0DC97D1D6}" srcId="{EA1601E0-CCF5-4FA8-BCEB-31EFEA275946}" destId="{0DA5C0DA-9823-4C19-8A43-27C081E9E140}" srcOrd="2" destOrd="0" parTransId="{E4DC3C76-D24C-4147-8B70-C2AC0EEB507C}" sibTransId="{01898F7A-11EE-498F-BADD-A6BB2723089E}"/>
    <dgm:cxn modelId="{9D8B2336-2241-4F1E-8DA2-A56D5BD54821}" type="presParOf" srcId="{2242618C-1AC1-44F8-B1C3-33DBE3AB25DB}" destId="{A132A5F0-3F55-47C0-B2C9-EDCFEA23B125}" srcOrd="0" destOrd="0" presId="urn:microsoft.com/office/officeart/2005/8/layout/list1"/>
    <dgm:cxn modelId="{8FC4393D-2F57-4200-AF93-6E67F12A484C}" type="presParOf" srcId="{A132A5F0-3F55-47C0-B2C9-EDCFEA23B125}" destId="{00DE4FED-02B3-4448-8830-519A99D5BFDA}" srcOrd="0" destOrd="0" presId="urn:microsoft.com/office/officeart/2005/8/layout/list1"/>
    <dgm:cxn modelId="{494BE44A-2C16-4870-AE15-E9872C40E7EF}" type="presParOf" srcId="{A132A5F0-3F55-47C0-B2C9-EDCFEA23B125}" destId="{B5A42455-C41A-43AB-A4A9-77E6F496047E}" srcOrd="1" destOrd="0" presId="urn:microsoft.com/office/officeart/2005/8/layout/list1"/>
    <dgm:cxn modelId="{E6949196-C454-4CAB-91E9-D30259F887E5}" type="presParOf" srcId="{2242618C-1AC1-44F8-B1C3-33DBE3AB25DB}" destId="{47CAA4B1-3AAD-4D98-86FE-EE47E78A21D3}" srcOrd="1" destOrd="0" presId="urn:microsoft.com/office/officeart/2005/8/layout/list1"/>
    <dgm:cxn modelId="{AC576ECD-799F-4375-82FB-88B46800C913}" type="presParOf" srcId="{2242618C-1AC1-44F8-B1C3-33DBE3AB25DB}" destId="{1CCB6E99-E080-49E4-8343-143F64943D88}" srcOrd="2" destOrd="0" presId="urn:microsoft.com/office/officeart/2005/8/layout/list1"/>
    <dgm:cxn modelId="{00D20C17-F9CA-40AE-BD5B-BC36A544EA1D}" type="presParOf" srcId="{2242618C-1AC1-44F8-B1C3-33DBE3AB25DB}" destId="{6DEA1831-25B8-400D-BF4C-58E4E42C0421}" srcOrd="3" destOrd="0" presId="urn:microsoft.com/office/officeart/2005/8/layout/list1"/>
    <dgm:cxn modelId="{C1903CB1-2243-4F71-B67D-B9E4CB91FAF7}" type="presParOf" srcId="{2242618C-1AC1-44F8-B1C3-33DBE3AB25DB}" destId="{D5FFAD5D-E6D5-4654-AC58-746AC44EB441}" srcOrd="4" destOrd="0" presId="urn:microsoft.com/office/officeart/2005/8/layout/list1"/>
    <dgm:cxn modelId="{060A2EAD-5E92-4CFB-82E5-2E24C5CB065D}" type="presParOf" srcId="{D5FFAD5D-E6D5-4654-AC58-746AC44EB441}" destId="{84813379-09CE-42F6-A33C-BEFE08894FDF}" srcOrd="0" destOrd="0" presId="urn:microsoft.com/office/officeart/2005/8/layout/list1"/>
    <dgm:cxn modelId="{17994118-28AA-4B02-AB06-551D2FE18DF3}" type="presParOf" srcId="{D5FFAD5D-E6D5-4654-AC58-746AC44EB441}" destId="{F8A0C56F-ABD6-400A-A117-7524DD7F1E6A}" srcOrd="1" destOrd="0" presId="urn:microsoft.com/office/officeart/2005/8/layout/list1"/>
    <dgm:cxn modelId="{EBA42B58-5A84-48E3-BA2E-4C8EC7C165EF}" type="presParOf" srcId="{2242618C-1AC1-44F8-B1C3-33DBE3AB25DB}" destId="{43E94C5F-8BC9-4B4B-8210-1DA72D49A71D}" srcOrd="5" destOrd="0" presId="urn:microsoft.com/office/officeart/2005/8/layout/list1"/>
    <dgm:cxn modelId="{A6D0BAED-8DD5-4592-A964-2EC1CD8CE8FB}" type="presParOf" srcId="{2242618C-1AC1-44F8-B1C3-33DBE3AB25DB}" destId="{073D628F-3793-47C0-852B-1F80A38A41B9}" srcOrd="6" destOrd="0" presId="urn:microsoft.com/office/officeart/2005/8/layout/list1"/>
    <dgm:cxn modelId="{73C02C13-4F48-4B4E-B53E-825CA95C4D78}" type="presParOf" srcId="{2242618C-1AC1-44F8-B1C3-33DBE3AB25DB}" destId="{E05A03C1-1B6E-4C71-8C46-2CC19E7A2771}" srcOrd="7" destOrd="0" presId="urn:microsoft.com/office/officeart/2005/8/layout/list1"/>
    <dgm:cxn modelId="{BF3ED0E9-1975-4D60-AE91-4006194C14E5}" type="presParOf" srcId="{2242618C-1AC1-44F8-B1C3-33DBE3AB25DB}" destId="{8B681351-CB92-4060-B92C-1290774F76EA}" srcOrd="8" destOrd="0" presId="urn:microsoft.com/office/officeart/2005/8/layout/list1"/>
    <dgm:cxn modelId="{C7C159E7-D7B2-4F39-BE77-9614F0D00F05}" type="presParOf" srcId="{8B681351-CB92-4060-B92C-1290774F76EA}" destId="{5D734C81-AF4D-41CE-BD55-C4F8F64B8A4D}" srcOrd="0" destOrd="0" presId="urn:microsoft.com/office/officeart/2005/8/layout/list1"/>
    <dgm:cxn modelId="{272C4F46-05D7-4A36-B30C-5E98C9AB277F}" type="presParOf" srcId="{8B681351-CB92-4060-B92C-1290774F76EA}" destId="{78F55615-CE0B-486C-8575-65DA69F05620}" srcOrd="1" destOrd="0" presId="urn:microsoft.com/office/officeart/2005/8/layout/list1"/>
    <dgm:cxn modelId="{D0DE2EDF-F827-4D4D-B799-D353BF60EE4D}" type="presParOf" srcId="{2242618C-1AC1-44F8-B1C3-33DBE3AB25DB}" destId="{1216B33B-9BE3-43D5-8248-1694FD3883DC}" srcOrd="9" destOrd="0" presId="urn:microsoft.com/office/officeart/2005/8/layout/list1"/>
    <dgm:cxn modelId="{F87AEC64-0E79-4907-A9D5-0FD189B219DC}" type="presParOf" srcId="{2242618C-1AC1-44F8-B1C3-33DBE3AB25DB}" destId="{B76CD569-1657-436A-AD1C-4113C8008A7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CB6E99-E080-49E4-8343-143F64943D88}">
      <dsp:nvSpPr>
        <dsp:cNvPr id="0" name=""/>
        <dsp:cNvSpPr/>
      </dsp:nvSpPr>
      <dsp:spPr>
        <a:xfrm>
          <a:off x="0" y="371812"/>
          <a:ext cx="8504238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023" tIns="520700" rIns="660023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libri" pitchFamily="34" charset="0"/>
            </a:rPr>
            <a:t>Started June 10, 2013</a:t>
          </a:r>
          <a:endParaRPr lang="en-US" sz="2500" kern="1200" dirty="0">
            <a:latin typeface="Calibri" pitchFamily="34" charset="0"/>
          </a:endParaRPr>
        </a:p>
      </dsp:txBody>
      <dsp:txXfrm>
        <a:off x="0" y="371812"/>
        <a:ext cx="8504238" cy="1063125"/>
      </dsp:txXfrm>
    </dsp:sp>
    <dsp:sp modelId="{B5A42455-C41A-43AB-A4A9-77E6F496047E}">
      <dsp:nvSpPr>
        <dsp:cNvPr id="0" name=""/>
        <dsp:cNvSpPr/>
      </dsp:nvSpPr>
      <dsp:spPr>
        <a:xfrm>
          <a:off x="425211" y="2812"/>
          <a:ext cx="5952966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Construction</a:t>
          </a:r>
          <a:endParaRPr lang="en-US" sz="2500" kern="1200" dirty="0"/>
        </a:p>
      </dsp:txBody>
      <dsp:txXfrm>
        <a:off x="425211" y="2812"/>
        <a:ext cx="5952966" cy="738000"/>
      </dsp:txXfrm>
    </dsp:sp>
    <dsp:sp modelId="{073D628F-3793-47C0-852B-1F80A38A41B9}">
      <dsp:nvSpPr>
        <dsp:cNvPr id="0" name=""/>
        <dsp:cNvSpPr/>
      </dsp:nvSpPr>
      <dsp:spPr>
        <a:xfrm>
          <a:off x="0" y="1938937"/>
          <a:ext cx="8504238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023" tIns="520700" rIns="660023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libri" pitchFamily="34" charset="0"/>
            </a:rPr>
            <a:t>Scheduled for Completion August 28, 2014</a:t>
          </a:r>
          <a:endParaRPr lang="en-US" sz="2500" kern="1200" dirty="0">
            <a:latin typeface="Calibri" pitchFamily="34" charset="0"/>
          </a:endParaRPr>
        </a:p>
      </dsp:txBody>
      <dsp:txXfrm>
        <a:off x="0" y="1938937"/>
        <a:ext cx="8504238" cy="1063125"/>
      </dsp:txXfrm>
    </dsp:sp>
    <dsp:sp modelId="{F8A0C56F-ABD6-400A-A117-7524DD7F1E6A}">
      <dsp:nvSpPr>
        <dsp:cNvPr id="0" name=""/>
        <dsp:cNvSpPr/>
      </dsp:nvSpPr>
      <dsp:spPr>
        <a:xfrm>
          <a:off x="425211" y="1569937"/>
          <a:ext cx="5952966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Phase I – Site Foundation Structure</a:t>
          </a:r>
          <a:br>
            <a:rPr lang="en-US" sz="2500" kern="1200" dirty="0" smtClean="0"/>
          </a:br>
          <a:r>
            <a:rPr lang="en-US" sz="2500" kern="1200" dirty="0" smtClean="0"/>
            <a:t>Phase II – Core and Shell</a:t>
          </a:r>
          <a:endParaRPr lang="en-US" sz="2500" kern="1200" dirty="0"/>
        </a:p>
      </dsp:txBody>
      <dsp:txXfrm>
        <a:off x="425211" y="1569937"/>
        <a:ext cx="5952966" cy="738000"/>
      </dsp:txXfrm>
    </dsp:sp>
    <dsp:sp modelId="{B76CD569-1657-436A-AD1C-4113C8008A79}">
      <dsp:nvSpPr>
        <dsp:cNvPr id="0" name=""/>
        <dsp:cNvSpPr/>
      </dsp:nvSpPr>
      <dsp:spPr>
        <a:xfrm>
          <a:off x="0" y="3506062"/>
          <a:ext cx="8504238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023" tIns="520700" rIns="660023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libri" pitchFamily="34" charset="0"/>
            </a:rPr>
            <a:t>Scheduled for Completion October 24, 2014</a:t>
          </a:r>
          <a:endParaRPr lang="en-US" sz="2500" kern="1200" dirty="0">
            <a:latin typeface="Calibri" pitchFamily="34" charset="0"/>
          </a:endParaRPr>
        </a:p>
      </dsp:txBody>
      <dsp:txXfrm>
        <a:off x="0" y="3506062"/>
        <a:ext cx="8504238" cy="1063125"/>
      </dsp:txXfrm>
    </dsp:sp>
    <dsp:sp modelId="{78F55615-CE0B-486C-8575-65DA69F05620}">
      <dsp:nvSpPr>
        <dsp:cNvPr id="0" name=""/>
        <dsp:cNvSpPr/>
      </dsp:nvSpPr>
      <dsp:spPr>
        <a:xfrm>
          <a:off x="425211" y="3137062"/>
          <a:ext cx="5952966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Phase III – Tenant </a:t>
          </a:r>
          <a:r>
            <a:rPr lang="en-US" sz="2500" kern="1200" dirty="0" err="1" smtClean="0"/>
            <a:t>Buildouts</a:t>
          </a:r>
          <a:endParaRPr lang="en-US" sz="2500" kern="1200" dirty="0"/>
        </a:p>
      </dsp:txBody>
      <dsp:txXfrm>
        <a:off x="425211" y="3137062"/>
        <a:ext cx="5952966" cy="73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1BC260A-D4F1-4635-B85D-A471028D5D88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29B214C-D18C-45BB-BAC1-92CED40C13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CAEAD28-684A-475A-8942-D87943D4EAB3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8956FD-0C96-4204-88A4-C715BE8718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 Project Management Overview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990600"/>
          </a:xfrm>
        </p:spPr>
        <p:txBody>
          <a:bodyPr>
            <a:noAutofit/>
          </a:bodyPr>
          <a:lstStyle/>
          <a:p>
            <a:r>
              <a:rPr lang="en-US" sz="7200" dirty="0" smtClean="0"/>
              <a:t>Maritime Place</a:t>
            </a:r>
            <a:endParaRPr lang="en-US" sz="7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200" y="5410200"/>
            <a:ext cx="8229600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all" spc="25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PMI Emerald Coast Florida Chapter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all" spc="25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January 21, 2014</a:t>
            </a:r>
            <a:endParaRPr kumimoji="0" lang="en-US" sz="2400" b="1" i="0" u="none" strike="noStrike" kern="1200" cap="all" spc="25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43434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Third Floor Core &amp; Shell</a:t>
            </a:r>
          </a:p>
        </p:txBody>
      </p:sp>
      <p:pic>
        <p:nvPicPr>
          <p:cNvPr id="8194" name="Picture 2" descr="H:\Greenhut\DATA\PERSONAL FILES\Eric Doelker\A103 - Third Floor Plan - 11.21.13.jpg"/>
          <p:cNvPicPr>
            <a:picLocks noChangeAspect="1" noChangeArrowheads="1"/>
          </p:cNvPicPr>
          <p:nvPr/>
        </p:nvPicPr>
        <p:blipFill>
          <a:blip r:embed="rId2" cstate="print"/>
          <a:srcRect l="4630" t="3333" r="21296" b="5556"/>
          <a:stretch>
            <a:fillRect/>
          </a:stretch>
        </p:blipFill>
        <p:spPr bwMode="auto">
          <a:xfrm>
            <a:off x="990600" y="818352"/>
            <a:ext cx="7162800" cy="5873532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60960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Third Floor Plan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–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Studer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Group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170" name="Picture 2" descr="H:\Greenhut\DATA\PERSONAL FILES\Eric Doelker\2ND FLOOR_STUDER GROUP.jpg"/>
          <p:cNvPicPr>
            <a:picLocks noChangeAspect="1" noChangeArrowheads="1"/>
          </p:cNvPicPr>
          <p:nvPr/>
        </p:nvPicPr>
        <p:blipFill>
          <a:blip r:embed="rId2" cstate="print"/>
          <a:srcRect l="9258" t="12500" r="25933" b="13889"/>
          <a:stretch>
            <a:fillRect/>
          </a:stretch>
        </p:blipFill>
        <p:spPr bwMode="auto">
          <a:xfrm>
            <a:off x="914400" y="838200"/>
            <a:ext cx="7246190" cy="54864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56388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Third Floor Plan -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EmCare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242" name="Picture 2" descr="H:\Greenhut\DATA\PERSONAL FILES\Eric Doelker\123013_EMCARE-PROGRESS 1_Page_1.jpg"/>
          <p:cNvPicPr>
            <a:picLocks noChangeAspect="1" noChangeArrowheads="1"/>
          </p:cNvPicPr>
          <p:nvPr/>
        </p:nvPicPr>
        <p:blipFill>
          <a:blip r:embed="rId2" cstate="print"/>
          <a:srcRect l="9259" t="12500" r="25926" b="13889"/>
          <a:stretch>
            <a:fillRect/>
          </a:stretch>
        </p:blipFill>
        <p:spPr bwMode="auto">
          <a:xfrm>
            <a:off x="914400" y="838200"/>
            <a:ext cx="7246189" cy="5486400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43434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Fourth Floor Core &amp; Shell</a:t>
            </a:r>
          </a:p>
        </p:txBody>
      </p:sp>
      <p:pic>
        <p:nvPicPr>
          <p:cNvPr id="9218" name="Picture 2" descr="H:\Greenhut\DATA\PERSONAL FILES\Eric Doelker\A104 - Fourth Floor Plan - 11.21.13.jpg"/>
          <p:cNvPicPr>
            <a:picLocks noChangeAspect="1" noChangeArrowheads="1"/>
          </p:cNvPicPr>
          <p:nvPr/>
        </p:nvPicPr>
        <p:blipFill>
          <a:blip r:embed="rId2" cstate="print"/>
          <a:srcRect l="5443" t="4167" r="22222" b="6944"/>
          <a:stretch>
            <a:fillRect/>
          </a:stretch>
        </p:blipFill>
        <p:spPr bwMode="auto">
          <a:xfrm>
            <a:off x="990600" y="823851"/>
            <a:ext cx="7086600" cy="5805549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5638800" cy="609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Fourth Floor Plan -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EmCare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1266" name="Picture 2" descr="H:\Greenhut\DATA\PERSONAL FILES\Eric Doelker\123013_EMCARE-PROGRESS 1_Page_3.jpg"/>
          <p:cNvPicPr>
            <a:picLocks noChangeAspect="1" noChangeArrowheads="1"/>
          </p:cNvPicPr>
          <p:nvPr/>
        </p:nvPicPr>
        <p:blipFill>
          <a:blip r:embed="rId2" cstate="print"/>
          <a:srcRect l="9259" t="13889" r="27778" b="13889"/>
          <a:stretch>
            <a:fillRect/>
          </a:stretch>
        </p:blipFill>
        <p:spPr bwMode="auto">
          <a:xfrm>
            <a:off x="914400" y="806823"/>
            <a:ext cx="7315200" cy="5593977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Project Team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Calibri" pitchFamily="34" charset="0"/>
              </a:rPr>
              <a:t>Owner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Maritime Place, LLC., a development of </a:t>
            </a:r>
            <a:r>
              <a:rPr lang="en-US" dirty="0" err="1" smtClean="0">
                <a:latin typeface="Calibri" pitchFamily="34" charset="0"/>
              </a:rPr>
              <a:t>Studer</a:t>
            </a:r>
            <a:r>
              <a:rPr lang="en-US" dirty="0" smtClean="0">
                <a:latin typeface="Calibri" pitchFamily="34" charset="0"/>
              </a:rPr>
              <a:t> Properties, LLP.</a:t>
            </a:r>
          </a:p>
          <a:p>
            <a:r>
              <a:rPr lang="en-US" dirty="0" smtClean="0">
                <a:latin typeface="Calibri" pitchFamily="34" charset="0"/>
              </a:rPr>
              <a:t>Program Managers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The Dawson Company, Atlanta, GA</a:t>
            </a:r>
          </a:p>
          <a:p>
            <a:pPr lvl="1"/>
            <a:r>
              <a:rPr lang="en-US" dirty="0" err="1" smtClean="0">
                <a:latin typeface="Calibri" pitchFamily="34" charset="0"/>
              </a:rPr>
              <a:t>Tessier</a:t>
            </a:r>
            <a:r>
              <a:rPr lang="en-US" dirty="0" smtClean="0">
                <a:latin typeface="Calibri" pitchFamily="34" charset="0"/>
              </a:rPr>
              <a:t> Associates, Asheville, GA</a:t>
            </a:r>
          </a:p>
          <a:p>
            <a:r>
              <a:rPr lang="en-US" dirty="0" smtClean="0">
                <a:latin typeface="Calibri" pitchFamily="34" charset="0"/>
              </a:rPr>
              <a:t>Architect – SMP Architecture, Pensacola, FL</a:t>
            </a:r>
          </a:p>
          <a:p>
            <a:r>
              <a:rPr lang="en-US" dirty="0" smtClean="0">
                <a:latin typeface="Calibri" pitchFamily="34" charset="0"/>
              </a:rPr>
              <a:t>Structural Engineer – RAC Engineering, Gulf Breeze, FL</a:t>
            </a:r>
          </a:p>
          <a:p>
            <a:r>
              <a:rPr lang="en-US" dirty="0" smtClean="0">
                <a:latin typeface="Calibri" pitchFamily="34" charset="0"/>
              </a:rPr>
              <a:t>Mechanical Engineer – H.M. </a:t>
            </a:r>
            <a:r>
              <a:rPr lang="en-US" dirty="0" err="1" smtClean="0">
                <a:latin typeface="Calibri" pitchFamily="34" charset="0"/>
              </a:rPr>
              <a:t>Yonge</a:t>
            </a:r>
            <a:r>
              <a:rPr lang="en-US" dirty="0" smtClean="0">
                <a:latin typeface="Calibri" pitchFamily="34" charset="0"/>
              </a:rPr>
              <a:t> &amp; Associates, Pensacola, FL</a:t>
            </a:r>
          </a:p>
          <a:p>
            <a:r>
              <a:rPr lang="en-US" dirty="0" smtClean="0">
                <a:latin typeface="Calibri" pitchFamily="34" charset="0"/>
              </a:rPr>
              <a:t>Electrical Engineer – BLV Electrical Engineers, Pensacola, FL</a:t>
            </a:r>
          </a:p>
          <a:p>
            <a:r>
              <a:rPr lang="en-US" dirty="0" smtClean="0">
                <a:latin typeface="Calibri" pitchFamily="34" charset="0"/>
              </a:rPr>
              <a:t>Construction Manager at Risk – Greenhut Construction Company, Pensacola, FL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Project Timeline / Schedule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676400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A42455-C41A-43AB-A4A9-77E6F4960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B5A42455-C41A-43AB-A4A9-77E6F4960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B5A42455-C41A-43AB-A4A9-77E6F4960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CB6E99-E080-49E4-8343-143F64943D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graphicEl>
                                              <a:dgm id="{1CCB6E99-E080-49E4-8343-143F64943D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graphicEl>
                                              <a:dgm id="{1CCB6E99-E080-49E4-8343-143F64943D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A0C56F-ABD6-400A-A117-7524DD7F1E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F8A0C56F-ABD6-400A-A117-7524DD7F1E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F8A0C56F-ABD6-400A-A117-7524DD7F1E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3D628F-3793-47C0-852B-1F80A38A4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073D628F-3793-47C0-852B-1F80A38A4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073D628F-3793-47C0-852B-1F80A38A4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F55615-CE0B-486C-8575-65DA69F056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78F55615-CE0B-486C-8575-65DA69F056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78F55615-CE0B-486C-8575-65DA69F056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6CD569-1657-436A-AD1C-4113C8008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B76CD569-1657-436A-AD1C-4113C8008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B76CD569-1657-436A-AD1C-4113C8008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Project Challenges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pitchFamily="34" charset="0"/>
              </a:rPr>
              <a:t>Fourth Floor added 4 Months into Construction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Focus:  Keep Project from Standstill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Solution:  Greenhut provided almost real time cost estimates &amp; overall project schedule updates</a:t>
            </a:r>
          </a:p>
          <a:p>
            <a:pPr lvl="2"/>
            <a:r>
              <a:rPr lang="en-US" dirty="0" smtClean="0">
                <a:latin typeface="Calibri" pitchFamily="34" charset="0"/>
              </a:rPr>
              <a:t>Allowed Owner to make educated decisions in contract negotiations</a:t>
            </a:r>
          </a:p>
          <a:p>
            <a:pPr lvl="2"/>
            <a:r>
              <a:rPr lang="en-US" dirty="0" smtClean="0">
                <a:latin typeface="Calibri" pitchFamily="34" charset="0"/>
              </a:rPr>
              <a:t>Steered Design Team through contract document revisions &amp; finalization</a:t>
            </a:r>
          </a:p>
          <a:p>
            <a:pPr lvl="2"/>
            <a:r>
              <a:rPr lang="en-US" dirty="0" err="1" smtClean="0">
                <a:latin typeface="Calibri" pitchFamily="34" charset="0"/>
              </a:rPr>
              <a:t>Greenhut’s</a:t>
            </a:r>
            <a:r>
              <a:rPr lang="en-US" dirty="0" smtClean="0">
                <a:latin typeface="Calibri" pitchFamily="34" charset="0"/>
              </a:rPr>
              <a:t>  Prequalified Subcontractors &amp; Suppliers were able to maintain internal cost control &amp; continually provide value engineering suggestions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Project Challenges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572000"/>
          </a:xfrm>
        </p:spPr>
        <p:txBody>
          <a:bodyPr/>
          <a:lstStyle/>
          <a:p>
            <a:r>
              <a:rPr lang="en-US" dirty="0" smtClean="0">
                <a:latin typeface="Calibri" pitchFamily="34" charset="0"/>
              </a:rPr>
              <a:t>Change in Funding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Focus: Maintain Trust  and Comfort Level among Owner, Program Mangers, Architect, Consultants, Contractor, and Subcontractors &amp; Suppliers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Solution: In lieu of terminating existing subcontracts and purchase order agreements, Greenhut was able to secure Final Lien Waivers prior to closing  </a:t>
            </a:r>
          </a:p>
          <a:p>
            <a:pPr lvl="2"/>
            <a:r>
              <a:rPr lang="en-US" dirty="0" smtClean="0">
                <a:latin typeface="Calibri" pitchFamily="34" charset="0"/>
              </a:rPr>
              <a:t>Facilitated a free and clear title at closing</a:t>
            </a:r>
          </a:p>
          <a:p>
            <a:pPr lvl="1"/>
            <a:endParaRPr lang="en-US" dirty="0" smtClean="0">
              <a:latin typeface="Calibri" pitchFamily="34" charset="0"/>
            </a:endParaRPr>
          </a:p>
          <a:p>
            <a:pPr lvl="1"/>
            <a:endParaRPr lang="en-US" dirty="0" smtClean="0">
              <a:latin typeface="Calibri" pitchFamily="34" charset="0"/>
            </a:endParaRPr>
          </a:p>
          <a:p>
            <a:pPr lvl="1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Scope Control Strategies Implemented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pitchFamily="34" charset="0"/>
              </a:rPr>
              <a:t>While a bulk of Scope Control lies with the Design Team, Greenhut has implemented several key strategies to mitigate scope/cost creep.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Close coordination/communication with Design Team / Owner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Almost real time budget and OPS updates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Very extensive market knowledge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“Partnering” relationships with subcontractors &amp; suppliers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Description of Project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572000"/>
          </a:xfrm>
        </p:spPr>
        <p:txBody>
          <a:bodyPr/>
          <a:lstStyle/>
          <a:p>
            <a:r>
              <a:rPr lang="en-US" dirty="0" smtClean="0">
                <a:latin typeface="Calibri" pitchFamily="34" charset="0"/>
              </a:rPr>
              <a:t>Greenhut Construction Company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Construction Manger at Risk</a:t>
            </a:r>
          </a:p>
          <a:p>
            <a:r>
              <a:rPr lang="en-US" dirty="0" smtClean="0">
                <a:latin typeface="Calibri" pitchFamily="34" charset="0"/>
              </a:rPr>
              <a:t>Contract Delivery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Cost of Work plus Fee with a GMP</a:t>
            </a:r>
          </a:p>
          <a:p>
            <a:r>
              <a:rPr lang="en-US" dirty="0" smtClean="0">
                <a:latin typeface="Calibri" pitchFamily="34" charset="0"/>
              </a:rPr>
              <a:t>Phased Project Delivery</a:t>
            </a:r>
          </a:p>
          <a:p>
            <a:r>
              <a:rPr lang="en-US" dirty="0" smtClean="0">
                <a:latin typeface="Calibri" pitchFamily="34" charset="0"/>
              </a:rPr>
              <a:t>4-Story 75,739 sq ft Class A Office Building </a:t>
            </a:r>
          </a:p>
          <a:p>
            <a:r>
              <a:rPr lang="en-US" dirty="0" smtClean="0">
                <a:latin typeface="Calibri" pitchFamily="34" charset="0"/>
              </a:rPr>
              <a:t>Total Construction Cost:  $12.5 Million</a:t>
            </a:r>
          </a:p>
          <a:p>
            <a:r>
              <a:rPr lang="en-US" dirty="0" smtClean="0">
                <a:latin typeface="Calibri" pitchFamily="34" charset="0"/>
              </a:rPr>
              <a:t>Maritime Place Workforce Inclusion Plan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030" name="Picture 6" descr="GCC_Est1946_Logo_redra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157778"/>
            <a:ext cx="4261094" cy="1195021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Maritime Place Workforce Inclusion Plan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pitchFamily="34" charset="0"/>
              </a:rPr>
              <a:t>This plan describes the goals and processes for maximizing the utilization of Minority-Owned, </a:t>
            </a:r>
            <a:br>
              <a:rPr lang="en-US" dirty="0" smtClean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Woman-Owned, and Local Business Enterprises in, and the training and employment of local residents for the Maritime Place Office Building Development in Pensacola, Florida.</a:t>
            </a:r>
          </a:p>
          <a:p>
            <a:r>
              <a:rPr lang="en-US" dirty="0" smtClean="0">
                <a:latin typeface="Calibri" pitchFamily="34" charset="0"/>
              </a:rPr>
              <a:t>In demonstration of its commitment to this plan and the principles which it embodies, Greenhut Construction has engaged Mays Construction in a Mentor-Protégé and Consultant relationship.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Maritime Place Workforce Inclusion Plan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pitchFamily="34" charset="0"/>
              </a:rPr>
              <a:t>DBE Goal:  20% participation</a:t>
            </a:r>
          </a:p>
          <a:p>
            <a:r>
              <a:rPr lang="en-US" dirty="0" smtClean="0">
                <a:latin typeface="Calibri" pitchFamily="34" charset="0"/>
              </a:rPr>
              <a:t>WBE Goal:  5% participation</a:t>
            </a:r>
          </a:p>
          <a:p>
            <a:r>
              <a:rPr lang="en-US" dirty="0" smtClean="0">
                <a:latin typeface="Calibri" pitchFamily="34" charset="0"/>
              </a:rPr>
              <a:t>Local Resident Employment Goal:  50% of all on-site staff</a:t>
            </a:r>
          </a:p>
          <a:p>
            <a:r>
              <a:rPr lang="en-US" dirty="0" smtClean="0">
                <a:latin typeface="Calibri" pitchFamily="34" charset="0"/>
              </a:rPr>
              <a:t>Local Resident Hiring Goal:  100% of all newly hired staff</a:t>
            </a:r>
          </a:p>
          <a:p>
            <a:r>
              <a:rPr lang="en-US" dirty="0" smtClean="0">
                <a:latin typeface="Calibri" pitchFamily="34" charset="0"/>
              </a:rPr>
              <a:t>Target Local Residents are minority individuals who live </a:t>
            </a:r>
            <a:br>
              <a:rPr lang="en-US" dirty="0" smtClean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in the disadvantaged communities within the </a:t>
            </a:r>
            <a:br>
              <a:rPr lang="en-US" dirty="0" smtClean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Pensacola City Limits.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Questions and Comments</a:t>
            </a:r>
            <a:endParaRPr lang="en-US" sz="4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3962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Maritime Place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62000" y="5105400"/>
            <a:ext cx="7620000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="1" spc="250" dirty="0" smtClean="0"/>
              <a:t>A Project Management Overview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1" spc="250" dirty="0" smtClean="0">
                <a:solidFill>
                  <a:schemeClr val="tx2"/>
                </a:solidFill>
              </a:rPr>
              <a:t>PMI </a:t>
            </a:r>
            <a:r>
              <a:rPr lang="en-US" sz="2000" b="1" spc="250" dirty="0" smtClean="0">
                <a:solidFill>
                  <a:schemeClr val="tx2"/>
                </a:solidFill>
              </a:rPr>
              <a:t>Emerald Coast Florida Chapter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1" spc="250" dirty="0" smtClean="0">
                <a:solidFill>
                  <a:schemeClr val="tx2"/>
                </a:solidFill>
              </a:rPr>
              <a:t>January 21, 2014</a:t>
            </a:r>
            <a:endParaRPr lang="en-US" sz="2000" b="1" spc="250" dirty="0">
              <a:solidFill>
                <a:schemeClr val="tx2"/>
              </a:solidFill>
            </a:endParaRPr>
          </a:p>
        </p:txBody>
      </p:sp>
      <p:pic>
        <p:nvPicPr>
          <p:cNvPr id="8" name="Picture 6" descr="GCC_Est1946_Logo_redra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919778"/>
            <a:ext cx="4663440" cy="1307858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Thank You</a:t>
            </a:r>
            <a:endParaRPr lang="en-US" sz="4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3962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Maritime Place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62000" y="5105400"/>
            <a:ext cx="7620000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="1" spc="250" dirty="0" smtClean="0"/>
              <a:t>A Project Management Overview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1" spc="250" dirty="0" smtClean="0">
                <a:solidFill>
                  <a:schemeClr val="tx2"/>
                </a:solidFill>
              </a:rPr>
              <a:t>PMI </a:t>
            </a:r>
            <a:r>
              <a:rPr lang="en-US" sz="2000" b="1" spc="250" dirty="0" smtClean="0">
                <a:solidFill>
                  <a:schemeClr val="tx2"/>
                </a:solidFill>
              </a:rPr>
              <a:t>Emerald Coast Florida Chapter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1" spc="250" dirty="0" smtClean="0">
                <a:solidFill>
                  <a:schemeClr val="tx2"/>
                </a:solidFill>
              </a:rPr>
              <a:t>January 21, 2014</a:t>
            </a:r>
            <a:endParaRPr lang="en-US" sz="2000" b="1" spc="250" dirty="0">
              <a:solidFill>
                <a:schemeClr val="tx2"/>
              </a:solidFill>
            </a:endParaRPr>
          </a:p>
        </p:txBody>
      </p:sp>
      <p:pic>
        <p:nvPicPr>
          <p:cNvPr id="8" name="Picture 6" descr="GCC_Est1946_Logo_redra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919778"/>
            <a:ext cx="4663440" cy="1307858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Description of Project</a:t>
            </a:r>
            <a:endParaRPr lang="en-US" sz="3600" dirty="0"/>
          </a:p>
        </p:txBody>
      </p:sp>
      <p:pic>
        <p:nvPicPr>
          <p:cNvPr id="1026" name="Picture 2" descr="H:\Greenhut\DATA\PERSONAL FILES\Eric Doelker\4 Floors Rendering SW corner (Best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2600"/>
            <a:ext cx="8180193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76400"/>
            <a:ext cx="23622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North Elevation</a:t>
            </a:r>
          </a:p>
        </p:txBody>
      </p:sp>
      <p:pic>
        <p:nvPicPr>
          <p:cNvPr id="2051" name="Picture 3" descr="H:\Greenhut\DATA\PERSONAL FILES\Eric Doelker\A201 - Building Elevations North &amp; South - 11.21.13.jpg"/>
          <p:cNvPicPr>
            <a:picLocks noChangeAspect="1" noChangeArrowheads="1"/>
          </p:cNvPicPr>
          <p:nvPr/>
        </p:nvPicPr>
        <p:blipFill>
          <a:blip r:embed="rId2" cstate="print"/>
          <a:srcRect l="13900" t="3333" r="24074" b="1389"/>
          <a:stretch>
            <a:fillRect/>
          </a:stretch>
        </p:blipFill>
        <p:spPr bwMode="auto">
          <a:xfrm>
            <a:off x="2514600" y="152400"/>
            <a:ext cx="6400800" cy="6554911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4495800"/>
            <a:ext cx="23622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South Elevation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76400"/>
            <a:ext cx="23622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East Elevation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4495800"/>
            <a:ext cx="23622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West Elevation</a:t>
            </a:r>
          </a:p>
        </p:txBody>
      </p:sp>
      <p:pic>
        <p:nvPicPr>
          <p:cNvPr id="3074" name="Picture 2" descr="H:\Greenhut\DATA\PERSONAL FILES\Eric Doelker\A202 - Building Elevations East &amp; West - 11.21.13.jpg"/>
          <p:cNvPicPr>
            <a:picLocks noChangeAspect="1" noChangeArrowheads="1"/>
          </p:cNvPicPr>
          <p:nvPr/>
        </p:nvPicPr>
        <p:blipFill>
          <a:blip r:embed="rId2" cstate="print"/>
          <a:srcRect l="3056" t="2500" r="22361" b="833"/>
          <a:stretch>
            <a:fillRect/>
          </a:stretch>
        </p:blipFill>
        <p:spPr bwMode="auto">
          <a:xfrm>
            <a:off x="2277445" y="457200"/>
            <a:ext cx="6790355" cy="5867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43434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First Floor Core &amp; Shell</a:t>
            </a:r>
          </a:p>
        </p:txBody>
      </p:sp>
      <p:pic>
        <p:nvPicPr>
          <p:cNvPr id="4098" name="Picture 2" descr="H:\Greenhut\DATA\PERSONAL FILES\Eric Doelker\A101 - First Floor Plan - 11.21.13.jpg"/>
          <p:cNvPicPr>
            <a:picLocks noChangeAspect="1" noChangeArrowheads="1"/>
          </p:cNvPicPr>
          <p:nvPr/>
        </p:nvPicPr>
        <p:blipFill>
          <a:blip r:embed="rId2" cstate="print"/>
          <a:srcRect l="4630" t="3333" r="20370" b="6907"/>
          <a:stretch>
            <a:fillRect/>
          </a:stretch>
        </p:blipFill>
        <p:spPr bwMode="auto">
          <a:xfrm>
            <a:off x="914400" y="838200"/>
            <a:ext cx="7315200" cy="5836596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63246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First Floor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Plan –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Studer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Group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122" name="Picture 2" descr="H:\Greenhut\DATA\PERSONAL FILES\Eric Doelker\1ST FLOOR_STUDER GROUP.jpg"/>
          <p:cNvPicPr>
            <a:picLocks noChangeAspect="1" noChangeArrowheads="1"/>
          </p:cNvPicPr>
          <p:nvPr/>
        </p:nvPicPr>
        <p:blipFill>
          <a:blip r:embed="rId2" cstate="print"/>
          <a:srcRect l="7407" t="8333" r="25751" b="13889"/>
          <a:stretch>
            <a:fillRect/>
          </a:stretch>
        </p:blipFill>
        <p:spPr bwMode="auto">
          <a:xfrm>
            <a:off x="914400" y="802287"/>
            <a:ext cx="7315200" cy="5674713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43434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Second Floor Core &amp; Shell</a:t>
            </a:r>
          </a:p>
        </p:txBody>
      </p:sp>
      <p:pic>
        <p:nvPicPr>
          <p:cNvPr id="6146" name="Picture 2" descr="H:\Greenhut\DATA\PERSONAL FILES\Eric Doelker\A102 - Second Floor Plan - 11.21.13.jpg"/>
          <p:cNvPicPr>
            <a:picLocks noChangeAspect="1" noChangeArrowheads="1"/>
          </p:cNvPicPr>
          <p:nvPr/>
        </p:nvPicPr>
        <p:blipFill>
          <a:blip r:embed="rId2" cstate="print"/>
          <a:srcRect l="5833" t="3333" r="20833" b="6944"/>
          <a:stretch>
            <a:fillRect/>
          </a:stretch>
        </p:blipFill>
        <p:spPr bwMode="auto">
          <a:xfrm>
            <a:off x="990600" y="787019"/>
            <a:ext cx="7162800" cy="5842381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152400"/>
            <a:ext cx="6172200" cy="60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Second Floor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Plan –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Studer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Group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171" name="Picture 3" descr="H:\Greenhut\DATA\PERSONAL FILES\Eric Doelker\AI102 - Second Floor Plan - 1.15.14.jpg"/>
          <p:cNvPicPr>
            <a:picLocks noChangeAspect="1" noChangeArrowheads="1"/>
          </p:cNvPicPr>
          <p:nvPr/>
        </p:nvPicPr>
        <p:blipFill>
          <a:blip r:embed="rId2" cstate="print"/>
          <a:srcRect l="7407" t="8332" r="25000" b="13901"/>
          <a:stretch>
            <a:fillRect/>
          </a:stretch>
        </p:blipFill>
        <p:spPr bwMode="auto">
          <a:xfrm>
            <a:off x="914400" y="812104"/>
            <a:ext cx="7285264" cy="5588696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685800"/>
            <a:ext cx="7315200" cy="0"/>
          </a:xfrm>
          <a:prstGeom prst="line">
            <a:avLst/>
          </a:prstGeom>
          <a:ln w="44450" cmpd="dbl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1312</TotalTime>
  <Words>515</Words>
  <Application>Microsoft Office PowerPoint</Application>
  <PresentationFormat>On-screen Show (4:3)</PresentationFormat>
  <Paragraphs>83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Civic</vt:lpstr>
      <vt:lpstr>Maritime Place</vt:lpstr>
      <vt:lpstr>Description of Project</vt:lpstr>
      <vt:lpstr>Description of Project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Project Team</vt:lpstr>
      <vt:lpstr>Project Timeline / Schedule</vt:lpstr>
      <vt:lpstr>Project Challenges</vt:lpstr>
      <vt:lpstr>Project Challenges</vt:lpstr>
      <vt:lpstr>Scope Control Strategies Implemented</vt:lpstr>
      <vt:lpstr>Maritime Place Workforce Inclusion Plan</vt:lpstr>
      <vt:lpstr>Maritime Place Workforce Inclusion Plan</vt:lpstr>
      <vt:lpstr>Questions and Comments</vt:lpstr>
      <vt:lpstr>Thank You</vt:lpstr>
    </vt:vector>
  </TitlesOfParts>
  <Company>Greenhut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Maritime Place</dc:title>
  <dc:creator>Victoria Fox</dc:creator>
  <cp:lastModifiedBy>Victoria Fox</cp:lastModifiedBy>
  <cp:revision>127</cp:revision>
  <dcterms:created xsi:type="dcterms:W3CDTF">2014-01-15T15:17:26Z</dcterms:created>
  <dcterms:modified xsi:type="dcterms:W3CDTF">2014-01-20T17:14:46Z</dcterms:modified>
</cp:coreProperties>
</file>